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4"/>
  </p:notesMasterIdLst>
  <p:handoutMasterIdLst>
    <p:handoutMasterId r:id="rId55"/>
  </p:handoutMasterIdLst>
  <p:sldIdLst>
    <p:sldId id="579" r:id="rId2"/>
    <p:sldId id="569" r:id="rId3"/>
    <p:sldId id="557" r:id="rId4"/>
    <p:sldId id="622" r:id="rId5"/>
    <p:sldId id="623" r:id="rId6"/>
    <p:sldId id="563" r:id="rId7"/>
    <p:sldId id="599" r:id="rId8"/>
    <p:sldId id="591" r:id="rId9"/>
    <p:sldId id="600" r:id="rId10"/>
    <p:sldId id="586" r:id="rId11"/>
    <p:sldId id="571" r:id="rId12"/>
    <p:sldId id="587" r:id="rId13"/>
    <p:sldId id="601" r:id="rId14"/>
    <p:sldId id="588" r:id="rId15"/>
    <p:sldId id="602" r:id="rId16"/>
    <p:sldId id="589" r:id="rId17"/>
    <p:sldId id="603" r:id="rId18"/>
    <p:sldId id="590" r:id="rId19"/>
    <p:sldId id="560" r:id="rId20"/>
    <p:sldId id="576" r:id="rId21"/>
    <p:sldId id="580" r:id="rId22"/>
    <p:sldId id="597" r:id="rId23"/>
    <p:sldId id="605" r:id="rId24"/>
    <p:sldId id="604" r:id="rId25"/>
    <p:sldId id="611" r:id="rId26"/>
    <p:sldId id="608" r:id="rId27"/>
    <p:sldId id="610" r:id="rId28"/>
    <p:sldId id="625" r:id="rId29"/>
    <p:sldId id="612" r:id="rId30"/>
    <p:sldId id="613" r:id="rId31"/>
    <p:sldId id="615" r:id="rId32"/>
    <p:sldId id="614" r:id="rId33"/>
    <p:sldId id="616" r:id="rId34"/>
    <p:sldId id="631" r:id="rId35"/>
    <p:sldId id="618" r:id="rId36"/>
    <p:sldId id="619" r:id="rId37"/>
    <p:sldId id="620" r:id="rId38"/>
    <p:sldId id="598" r:id="rId39"/>
    <p:sldId id="630" r:id="rId40"/>
    <p:sldId id="621" r:id="rId41"/>
    <p:sldId id="627" r:id="rId42"/>
    <p:sldId id="593" r:id="rId43"/>
    <p:sldId id="298" r:id="rId44"/>
    <p:sldId id="547" r:id="rId45"/>
    <p:sldId id="570" r:id="rId46"/>
    <p:sldId id="551" r:id="rId47"/>
    <p:sldId id="484" r:id="rId48"/>
    <p:sldId id="549" r:id="rId49"/>
    <p:sldId id="566" r:id="rId50"/>
    <p:sldId id="561" r:id="rId51"/>
    <p:sldId id="567" r:id="rId52"/>
    <p:sldId id="562" r:id="rId5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22"/>
            <p14:sldId id="623"/>
            <p14:sldId id="563"/>
            <p14:sldId id="599"/>
            <p14:sldId id="591"/>
            <p14:sldId id="600"/>
            <p14:sldId id="586"/>
            <p14:sldId id="571"/>
            <p14:sldId id="587"/>
            <p14:sldId id="601"/>
            <p14:sldId id="588"/>
            <p14:sldId id="602"/>
            <p14:sldId id="589"/>
            <p14:sldId id="603"/>
            <p14:sldId id="590"/>
            <p14:sldId id="560"/>
            <p14:sldId id="576"/>
            <p14:sldId id="580"/>
            <p14:sldId id="597"/>
            <p14:sldId id="605"/>
            <p14:sldId id="604"/>
            <p14:sldId id="611"/>
            <p14:sldId id="608"/>
            <p14:sldId id="610"/>
            <p14:sldId id="625"/>
            <p14:sldId id="612"/>
            <p14:sldId id="613"/>
            <p14:sldId id="615"/>
            <p14:sldId id="614"/>
            <p14:sldId id="616"/>
            <p14:sldId id="631"/>
            <p14:sldId id="618"/>
            <p14:sldId id="619"/>
            <p14:sldId id="620"/>
            <p14:sldId id="598"/>
            <p14:sldId id="630"/>
            <p14:sldId id="621"/>
            <p14:sldId id="627"/>
            <p14:sldId id="593"/>
            <p14:sldId id="298"/>
            <p14:sldId id="547"/>
            <p14:sldId id="570"/>
            <p14:sldId id="551"/>
            <p14:sldId id="484"/>
            <p14:sldId id="549"/>
            <p14:sldId id="566"/>
            <p14:sldId id="561"/>
            <p14:sldId id="567"/>
            <p14:sldId id="5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ECC00"/>
    <a:srgbClr val="FFFF00"/>
    <a:srgbClr val="80008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47" autoAdjust="0"/>
    <p:restoredTop sz="91836" autoAdjust="0"/>
  </p:normalViewPr>
  <p:slideViewPr>
    <p:cSldViewPr>
      <p:cViewPr varScale="1">
        <p:scale>
          <a:sx n="135" d="100"/>
          <a:sy n="135" d="100"/>
        </p:scale>
        <p:origin x="600" y="1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8/9/24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39</a:t>
            </a:fld>
            <a:endParaRPr lang="en-US"/>
          </a:p>
        </p:txBody>
      </p:sp>
    </p:spTree>
    <p:extLst>
      <p:ext uri="{BB962C8B-B14F-4D97-AF65-F5344CB8AC3E}">
        <p14:creationId xmlns:p14="http://schemas.microsoft.com/office/powerpoint/2010/main" val="1375298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47</a:t>
            </a:fld>
            <a:endParaRPr lang="en-US"/>
          </a:p>
        </p:txBody>
      </p:sp>
    </p:spTree>
    <p:extLst>
      <p:ext uri="{BB962C8B-B14F-4D97-AF65-F5344CB8AC3E}">
        <p14:creationId xmlns:p14="http://schemas.microsoft.com/office/powerpoint/2010/main" val="229535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7" name="TextBox 6">
            <a:extLst>
              <a:ext uri="{FF2B5EF4-FFF2-40B4-BE49-F238E27FC236}">
                <a16:creationId xmlns:a16="http://schemas.microsoft.com/office/drawing/2014/main" id="{197A23C7-3D9C-D0F5-FDD4-A15473CFE87A}"/>
              </a:ext>
            </a:extLst>
          </p:cNvPr>
          <p:cNvSpPr txBox="1"/>
          <p:nvPr/>
        </p:nvSpPr>
        <p:spPr>
          <a:xfrm>
            <a:off x="8400256" y="476672"/>
            <a:ext cx="1944216" cy="1200329"/>
          </a:xfrm>
          <a:prstGeom prst="rect">
            <a:avLst/>
          </a:prstGeom>
          <a:solidFill>
            <a:srgbClr val="FFFF00"/>
          </a:solidFill>
        </p:spPr>
        <p:txBody>
          <a:bodyPr wrap="square" rtlCol="0">
            <a:spAutoFit/>
          </a:bodyPr>
          <a:lstStyle/>
          <a:p>
            <a:r>
              <a:rPr lang="en-CH" dirty="0"/>
              <a:t>VM: should we have these slides as an interactive Jupyter notebook?</a:t>
            </a:r>
          </a:p>
        </p:txBody>
      </p:sp>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245102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 list-of-lists. </a:t>
            </a:r>
          </a:p>
          <a:p>
            <a:r>
              <a:rPr lang="en-CH" dirty="0"/>
              <a:t>Thinking back to Tiziano’s class, why are NumPy arrays better than a list-of-lists?</a:t>
            </a:r>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951946"/>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dirty="0"/>
              <a:t>Why are NumPy arrays efficient? </a:t>
            </a:r>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pPr marL="457200" indent="-457200">
              <a:buAutoNum type="arabicParenR"/>
            </a:pPr>
            <a:r>
              <a:rPr lang="en-CH" b="1" dirty="0"/>
              <a:t>Memory efficient</a:t>
            </a:r>
            <a:r>
              <a:rPr lang="en-CH" dirty="0"/>
              <a:t>: The data occupies the minimum amount of memory required; some operations can be done without touching the memory at all!</a:t>
            </a:r>
          </a:p>
          <a:p>
            <a:pPr marL="457200" indent="-457200">
              <a:buAutoNum type="arabicParenR"/>
            </a:pPr>
            <a:r>
              <a:rPr lang="en-CH" b="1" dirty="0"/>
              <a:t>Fast</a:t>
            </a:r>
            <a:r>
              <a:rPr lang="en-CH" dirty="0"/>
              <a:t>: Many operations can be done very efficiently in C. For this to be useful, we need to avoid Python for-loops at all costs! We say we need to “vectorize” the code</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2138694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5208740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27</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extLst>
              <p:ext uri="{D42A27DB-BD31-4B8C-83A1-F6EECF244321}">
                <p14:modId xmlns:p14="http://schemas.microsoft.com/office/powerpoint/2010/main" val="2191032713"/>
              </p:ext>
            </p:extLst>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2604311225"/>
              </p:ext>
            </p:extLst>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extLst>
              <p:ext uri="{D42A27DB-BD31-4B8C-83A1-F6EECF244321}">
                <p14:modId xmlns:p14="http://schemas.microsoft.com/office/powerpoint/2010/main" val="698875036"/>
              </p:ext>
            </p:extLst>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3561429084"/>
              </p:ext>
            </p:extLst>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extLst>
              <p:ext uri="{D42A27DB-BD31-4B8C-83A1-F6EECF244321}">
                <p14:modId xmlns:p14="http://schemas.microsoft.com/office/powerpoint/2010/main" val="2779597433"/>
              </p:ext>
            </p:extLst>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222108553"/>
              </p:ext>
            </p:extLst>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extLst>
              <p:ext uri="{D42A27DB-BD31-4B8C-83A1-F6EECF244321}">
                <p14:modId xmlns:p14="http://schemas.microsoft.com/office/powerpoint/2010/main" val="2604379619"/>
              </p:ext>
            </p:extLst>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015385989"/>
              </p:ext>
            </p:extLst>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24" name="TextBox 23">
            <a:extLst>
              <a:ext uri="{FF2B5EF4-FFF2-40B4-BE49-F238E27FC236}">
                <a16:creationId xmlns:a16="http://schemas.microsoft.com/office/drawing/2014/main" id="{F2208FC3-2EC8-20EF-85E2-1387E9634B81}"/>
              </a:ext>
            </a:extLst>
          </p:cNvPr>
          <p:cNvSpPr txBox="1"/>
          <p:nvPr/>
        </p:nvSpPr>
        <p:spPr>
          <a:xfrm>
            <a:off x="8604353" y="408848"/>
            <a:ext cx="2426166" cy="1200329"/>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961103750"/>
              </p:ext>
            </p:extLst>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425766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28</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dirty="0"/>
              <a:t>Whic</a:t>
            </a:r>
            <a:r>
              <a:rPr lang="en-US" dirty="0"/>
              <a:t>h</a:t>
            </a:r>
            <a:r>
              <a:rPr lang="en-CH" dirty="0"/>
              <a:t> is why some NumPy operations are super efficient, O(1): they only modify the metadata</a:t>
            </a:r>
          </a:p>
        </p:txBody>
      </p:sp>
      <p:sp>
        <p:nvSpPr>
          <p:cNvPr id="3" name="TextBox 2">
            <a:extLst>
              <a:ext uri="{FF2B5EF4-FFF2-40B4-BE49-F238E27FC236}">
                <a16:creationId xmlns:a16="http://schemas.microsoft.com/office/drawing/2014/main" id="{B819EA38-61F4-DE39-6743-E7E35518A587}"/>
              </a:ext>
            </a:extLst>
          </p:cNvPr>
          <p:cNvSpPr txBox="1"/>
          <p:nvPr/>
        </p:nvSpPr>
        <p:spPr>
          <a:xfrm>
            <a:off x="8534250" y="2790106"/>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8409274" y="947470"/>
            <a:ext cx="1944217" cy="369332"/>
          </a:xfrm>
          <a:prstGeom prst="rect">
            <a:avLst/>
          </a:prstGeom>
          <a:noFill/>
        </p:spPr>
        <p:txBody>
          <a:bodyPr wrap="square" rtlCol="0">
            <a:spAutoFit/>
          </a:bodyPr>
          <a:lstStyle/>
          <a:p>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8534250" y="4174593"/>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8534250"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8534250" y="1412325"/>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3568520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Autofit/>
          </a:bodyPr>
          <a:lstStyle/>
          <a:p>
            <a:r>
              <a:rPr lang="en-CH" sz="3200" dirty="0"/>
              <a:t>Operations that only change the metadata return a </a:t>
            </a:r>
            <a:r>
              <a:rPr lang="en-CH" sz="3200" b="1" dirty="0"/>
              <a:t>view</a:t>
            </a:r>
            <a:r>
              <a:rPr lang="en-CH" sz="3200" dirty="0"/>
              <a:t>, otherwise a new memory block needs to be allocated and they return a </a:t>
            </a:r>
            <a:r>
              <a:rPr lang="en-CH" sz="3200"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a:xfrm>
            <a:off x="838200" y="2060848"/>
            <a:ext cx="10515600" cy="4116115"/>
          </a:xfrm>
        </p:spPr>
        <p:txBody>
          <a:bodyPr/>
          <a:lstStyle/>
          <a:p>
            <a:r>
              <a:rPr lang="en-CH" dirty="0"/>
              <a:t>Live: notebooks/</a:t>
            </a:r>
            <a:r>
              <a:rPr lang="en-US" dirty="0" err="1"/>
              <a:t>numpy_views_and_copys</a:t>
            </a:r>
            <a:endParaRPr lang="en-CH" dirty="0"/>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48065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If view, how is the metadata changed?</a:t>
            </a:r>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30</a:t>
            </a:fld>
            <a:endParaRPr lang="en-US"/>
          </a:p>
        </p:txBody>
      </p:sp>
      <p:sp>
        <p:nvSpPr>
          <p:cNvPr id="9" name="TextBox 8">
            <a:extLst>
              <a:ext uri="{FF2B5EF4-FFF2-40B4-BE49-F238E27FC236}">
                <a16:creationId xmlns:a16="http://schemas.microsoft.com/office/drawing/2014/main" id="{8D5DC777-961D-8D62-FFF4-2399BD74951A}"/>
              </a:ext>
            </a:extLst>
          </p:cNvPr>
          <p:cNvSpPr txBox="1"/>
          <p:nvPr/>
        </p:nvSpPr>
        <p:spPr>
          <a:xfrm>
            <a:off x="804019" y="2418695"/>
            <a:ext cx="1944217" cy="461665"/>
          </a:xfrm>
          <a:prstGeom prst="rect">
            <a:avLst/>
          </a:prstGeom>
          <a:noFill/>
        </p:spPr>
        <p:txBody>
          <a:bodyPr wrap="square" rtlCol="0">
            <a:spAutoFit/>
          </a:bodyPr>
          <a:lstStyle/>
          <a:p>
            <a:pPr algn="ctr"/>
            <a:r>
              <a:rPr lang="en-CH" sz="2400" b="1" dirty="0">
                <a:solidFill>
                  <a:schemeClr val="accent1">
                    <a:lumMod val="60000"/>
                    <a:lumOff val="40000"/>
                  </a:schemeClr>
                </a:solidFill>
                <a:latin typeface="Consolas" panose="020B0609020204030204" pitchFamily="49" charset="0"/>
                <a:cs typeface="Consolas" panose="020B0609020204030204" pitchFamily="49" charset="0"/>
              </a:rPr>
              <a:t>x</a:t>
            </a:r>
          </a:p>
        </p:txBody>
      </p:sp>
      <p:graphicFrame>
        <p:nvGraphicFramePr>
          <p:cNvPr id="10" name="Table 9">
            <a:extLst>
              <a:ext uri="{FF2B5EF4-FFF2-40B4-BE49-F238E27FC236}">
                <a16:creationId xmlns:a16="http://schemas.microsoft.com/office/drawing/2014/main" id="{080FA2B9-7293-78FF-36A0-B4AA9C46B842}"/>
              </a:ext>
            </a:extLst>
          </p:cNvPr>
          <p:cNvGraphicFramePr>
            <a:graphicFrameLocks noGrp="1"/>
          </p:cNvGraphicFramePr>
          <p:nvPr>
            <p:extLst>
              <p:ext uri="{D42A27DB-BD31-4B8C-83A1-F6EECF244321}">
                <p14:modId xmlns:p14="http://schemas.microsoft.com/office/powerpoint/2010/main" val="4024768234"/>
              </p:ext>
            </p:extLst>
          </p:nvPr>
        </p:nvGraphicFramePr>
        <p:xfrm>
          <a:off x="983432" y="2880360"/>
          <a:ext cx="1585392" cy="1097280"/>
        </p:xfrm>
        <a:graphic>
          <a:graphicData uri="http://schemas.openxmlformats.org/drawingml/2006/table">
            <a:tbl>
              <a:tblPr firstRow="1" bandRow="1">
                <a:tableStyleId>{5C22544A-7EE6-4342-B048-85BDC9FD1C3A}</a:tableStyleId>
              </a:tblPr>
              <a:tblGrid>
                <a:gridCol w="396348">
                  <a:extLst>
                    <a:ext uri="{9D8B030D-6E8A-4147-A177-3AD203B41FA5}">
                      <a16:colId xmlns:a16="http://schemas.microsoft.com/office/drawing/2014/main" val="371355521"/>
                    </a:ext>
                  </a:extLst>
                </a:gridCol>
                <a:gridCol w="396348">
                  <a:extLst>
                    <a:ext uri="{9D8B030D-6E8A-4147-A177-3AD203B41FA5}">
                      <a16:colId xmlns:a16="http://schemas.microsoft.com/office/drawing/2014/main" val="1890143904"/>
                    </a:ext>
                  </a:extLst>
                </a:gridCol>
                <a:gridCol w="396348">
                  <a:extLst>
                    <a:ext uri="{9D8B030D-6E8A-4147-A177-3AD203B41FA5}">
                      <a16:colId xmlns:a16="http://schemas.microsoft.com/office/drawing/2014/main" val="3423238042"/>
                    </a:ext>
                  </a:extLst>
                </a:gridCol>
                <a:gridCol w="396348">
                  <a:extLst>
                    <a:ext uri="{9D8B030D-6E8A-4147-A177-3AD203B41FA5}">
                      <a16:colId xmlns:a16="http://schemas.microsoft.com/office/drawing/2014/main" val="2056291651"/>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9</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2" name="Table 11">
            <a:extLst>
              <a:ext uri="{FF2B5EF4-FFF2-40B4-BE49-F238E27FC236}">
                <a16:creationId xmlns:a16="http://schemas.microsoft.com/office/drawing/2014/main" id="{F50709A8-6084-9642-BC81-B893279FFED8}"/>
              </a:ext>
            </a:extLst>
          </p:cNvPr>
          <p:cNvGraphicFramePr>
            <a:graphicFrameLocks noGrp="1"/>
          </p:cNvGraphicFramePr>
          <p:nvPr>
            <p:extLst>
              <p:ext uri="{D42A27DB-BD31-4B8C-83A1-F6EECF244321}">
                <p14:modId xmlns:p14="http://schemas.microsoft.com/office/powerpoint/2010/main" val="1392108858"/>
              </p:ext>
            </p:extLst>
          </p:nvPr>
        </p:nvGraphicFramePr>
        <p:xfrm>
          <a:off x="3431704" y="2042795"/>
          <a:ext cx="8128000" cy="44500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67578212"/>
                    </a:ext>
                  </a:extLst>
                </a:gridCol>
                <a:gridCol w="4064000">
                  <a:extLst>
                    <a:ext uri="{9D8B030D-6E8A-4147-A177-3AD203B41FA5}">
                      <a16:colId xmlns:a16="http://schemas.microsoft.com/office/drawing/2014/main" val="1443742724"/>
                    </a:ext>
                  </a:extLst>
                </a:gridCol>
              </a:tblGrid>
              <a:tr h="370840">
                <a:tc>
                  <a:txBody>
                    <a:bodyPr/>
                    <a:lstStyle/>
                    <a:p>
                      <a:r>
                        <a:rPr lang="en-CH" dirty="0"/>
                        <a:t>Operation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H" dirty="0"/>
                        <a:t>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6704518"/>
                  </a:ext>
                </a:extLst>
              </a:tr>
              <a:tr h="370840">
                <a:tc>
                  <a:txBody>
                    <a:bodyPr/>
                    <a:lstStyle/>
                    <a:p>
                      <a:r>
                        <a:rPr lang="en-US" dirty="0">
                          <a:latin typeface="Consolas" panose="020B0609020204030204" pitchFamily="49" charset="0"/>
                          <a:cs typeface="Consolas" panose="020B0609020204030204" pitchFamily="49" charset="0"/>
                        </a:rPr>
                        <a:t>x[::2,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3992185"/>
                  </a:ext>
                </a:extLst>
              </a:tr>
              <a:tr h="370840">
                <a:tc>
                  <a:txBody>
                    <a:bodyPr/>
                    <a:lstStyle/>
                    <a:p>
                      <a:r>
                        <a:rPr lang="en-US" dirty="0">
                          <a:latin typeface="Consolas" panose="020B0609020204030204" pitchFamily="49" charset="0"/>
                          <a:cs typeface="Consolas" panose="020B0609020204030204" pitchFamily="49" charset="0"/>
                        </a:rPr>
                        <a:t>x[1,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2436849"/>
                  </a:ext>
                </a:extLst>
              </a:tr>
              <a:tr h="370840">
                <a:tc>
                  <a:txBody>
                    <a:bodyPr/>
                    <a:lstStyle/>
                    <a:p>
                      <a:r>
                        <a:rPr lang="en-US" dirty="0">
                          <a:latin typeface="Consolas" panose="020B0609020204030204" pitchFamily="49" charset="0"/>
                          <a:cs typeface="Consolas" panose="020B0609020204030204" pitchFamily="49" charset="0"/>
                        </a:rPr>
                        <a:t>x[1]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0750442"/>
                  </a:ext>
                </a:extLst>
              </a:tr>
              <a:tr h="370840">
                <a:tc>
                  <a:txBody>
                    <a:bodyPr/>
                    <a:lstStyle/>
                    <a:p>
                      <a:r>
                        <a:rPr lang="en-US" dirty="0">
                          <a:latin typeface="Consolas" panose="020B0609020204030204" pitchFamily="49" charset="0"/>
                          <a:cs typeface="Consolas" panose="020B0609020204030204" pitchFamily="49" charset="0"/>
                        </a:rPr>
                        <a:t>x[[1, 2, 0], [1, 1,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3851526"/>
                  </a:ext>
                </a:extLst>
              </a:tr>
              <a:tr h="370840">
                <a:tc>
                  <a:txBody>
                    <a:bodyPr/>
                    <a:lstStyle/>
                    <a:p>
                      <a:r>
                        <a:rPr lang="en-US" dirty="0">
                          <a:latin typeface="Consolas" panose="020B0609020204030204" pitchFamily="49" charset="0"/>
                          <a:cs typeface="Consolas" panose="020B0609020204030204" pitchFamily="49" charset="0"/>
                        </a:rPr>
                        <a:t>x[[0, 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8682133"/>
                  </a:ext>
                </a:extLst>
              </a:tr>
              <a:tr h="370840">
                <a:tc>
                  <a:txBody>
                    <a:bodyPr/>
                    <a:lstStyle/>
                    <a:p>
                      <a:r>
                        <a:rPr lang="en-US" dirty="0" err="1">
                          <a:latin typeface="Consolas" panose="020B0609020204030204" pitchFamily="49" charset="0"/>
                          <a:cs typeface="Consolas" panose="020B0609020204030204" pitchFamily="49" charset="0"/>
                        </a:rPr>
                        <a:t>x.reshape</a:t>
                      </a:r>
                      <a:r>
                        <a:rPr lang="en-US" dirty="0">
                          <a:latin typeface="Consolas" panose="020B0609020204030204" pitchFamily="49" charset="0"/>
                          <a:cs typeface="Consolas" panose="020B0609020204030204" pitchFamily="49" charset="0"/>
                        </a:rPr>
                        <a:t>((6,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5263093"/>
                  </a:ext>
                </a:extLst>
              </a:tr>
              <a:tr h="370840">
                <a:tc>
                  <a:txBody>
                    <a:bodyPr/>
                    <a:lstStyle/>
                    <a:p>
                      <a:r>
                        <a:rPr lang="en-US" dirty="0" err="1">
                          <a:latin typeface="Consolas" panose="020B0609020204030204" pitchFamily="49" charset="0"/>
                          <a:cs typeface="Consolas" panose="020B0609020204030204" pitchFamily="49" charset="0"/>
                        </a:rPr>
                        <a:t>x.ravel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18220"/>
                  </a:ext>
                </a:extLst>
              </a:tr>
              <a:tr h="370840">
                <a:tc>
                  <a:txBody>
                    <a:bodyPr/>
                    <a:lstStyle/>
                    <a:p>
                      <a:r>
                        <a:rPr lang="en-US" dirty="0" err="1">
                          <a:latin typeface="Consolas" panose="020B0609020204030204" pitchFamily="49" charset="0"/>
                          <a:cs typeface="Consolas" panose="020B0609020204030204" pitchFamily="49" charset="0"/>
                        </a:rPr>
                        <a:t>x.T.ravel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4456468"/>
                  </a:ext>
                </a:extLst>
              </a:tr>
              <a:tr h="370840">
                <a:tc>
                  <a:txBody>
                    <a:bodyPr/>
                    <a:lstStyle/>
                    <a:p>
                      <a:r>
                        <a:rPr lang="en-US" dirty="0">
                          <a:latin typeface="Consolas" panose="020B0609020204030204" pitchFamily="49" charset="0"/>
                          <a:cs typeface="Consolas" panose="020B0609020204030204" pitchFamily="49" charset="0"/>
                        </a:rPr>
                        <a:t>x[(x % 2) == 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1850599"/>
                  </a:ext>
                </a:extLst>
              </a:tr>
              <a:tr h="370840">
                <a:tc>
                  <a:txBody>
                    <a:bodyPr/>
                    <a:lstStyle/>
                    <a:p>
                      <a:r>
                        <a:rPr lang="en-US" dirty="0">
                          <a:latin typeface="Consolas" panose="020B0609020204030204" pitchFamily="49" charset="0"/>
                          <a:cs typeface="Consolas" panose="020B0609020204030204" pitchFamily="49" charset="0"/>
                        </a:rPr>
                        <a:t>y = x + 2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3165891"/>
                  </a:ext>
                </a:extLst>
              </a:tr>
              <a:tr h="370840">
                <a:tc>
                  <a:txBody>
                    <a:bodyPr/>
                    <a:lstStyle/>
                    <a:p>
                      <a:r>
                        <a:rPr lang="en-US" dirty="0">
                          <a:latin typeface="Consolas" panose="020B0609020204030204" pitchFamily="49" charset="0"/>
                          <a:cs typeface="Consolas" panose="020B0609020204030204" pitchFamily="49" charset="0"/>
                        </a:rPr>
                        <a:t>y = </a:t>
                      </a:r>
                      <a:r>
                        <a:rPr lang="en-US" dirty="0" err="1">
                          <a:latin typeface="Consolas" panose="020B0609020204030204" pitchFamily="49" charset="0"/>
                          <a:cs typeface="Consolas" panose="020B0609020204030204" pitchFamily="49" charset="0"/>
                        </a:rPr>
                        <a:t>np.sort</a:t>
                      </a:r>
                      <a:r>
                        <a:rPr lang="en-US" dirty="0">
                          <a:latin typeface="Consolas" panose="020B0609020204030204" pitchFamily="49" charset="0"/>
                          <a:cs typeface="Consolas" panose="020B0609020204030204" pitchFamily="49" charset="0"/>
                        </a:rPr>
                        <a:t>(x, axis=1)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2862292"/>
                  </a:ext>
                </a:extLst>
              </a:tr>
            </a:tbl>
          </a:graphicData>
        </a:graphic>
      </p:graphicFrame>
      <p:sp>
        <p:nvSpPr>
          <p:cNvPr id="13" name="TextBox 12">
            <a:extLst>
              <a:ext uri="{FF2B5EF4-FFF2-40B4-BE49-F238E27FC236}">
                <a16:creationId xmlns:a16="http://schemas.microsoft.com/office/drawing/2014/main" id="{33341455-477C-A028-213A-1846F416E311}"/>
              </a:ext>
            </a:extLst>
          </p:cNvPr>
          <p:cNvSpPr txBox="1"/>
          <p:nvPr/>
        </p:nvSpPr>
        <p:spPr>
          <a:xfrm>
            <a:off x="5447928" y="899428"/>
            <a:ext cx="2952328" cy="369332"/>
          </a:xfrm>
          <a:prstGeom prst="rect">
            <a:avLst/>
          </a:prstGeom>
          <a:solidFill>
            <a:schemeClr val="bg2"/>
          </a:solidFill>
        </p:spPr>
        <p:txBody>
          <a:bodyPr wrap="square" rtlCol="0">
            <a:spAutoFit/>
          </a:bodyPr>
          <a:lstStyle/>
          <a:p>
            <a:r>
              <a:rPr lang="en-CH" dirty="0"/>
              <a:t>Notebook: view_or_copy</a:t>
            </a:r>
          </a:p>
        </p:txBody>
      </p:sp>
    </p:spTree>
    <p:extLst>
      <p:ext uri="{BB962C8B-B14F-4D97-AF65-F5344CB8AC3E}">
        <p14:creationId xmlns:p14="http://schemas.microsoft.com/office/powerpoint/2010/main" val="3001856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31</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7" name="Picture 6">
            <a:extLst>
              <a:ext uri="{FF2B5EF4-FFF2-40B4-BE49-F238E27FC236}">
                <a16:creationId xmlns:a16="http://schemas.microsoft.com/office/drawing/2014/main" id="{1CF53870-83B1-F30C-3A37-E710F4DB6FEF}"/>
              </a:ext>
            </a:extLst>
          </p:cNvPr>
          <p:cNvPicPr>
            <a:picLocks noChangeAspect="1"/>
          </p:cNvPicPr>
          <p:nvPr/>
        </p:nvPicPr>
        <p:blipFill>
          <a:blip r:embed="rId2"/>
          <a:stretch>
            <a:fillRect/>
          </a:stretch>
        </p:blipFill>
        <p:spPr>
          <a:xfrm>
            <a:off x="2786472" y="1759648"/>
            <a:ext cx="6619056" cy="4028234"/>
          </a:xfrm>
          <a:prstGeom prst="rect">
            <a:avLst/>
          </a:prstGeom>
        </p:spPr>
      </p:pic>
    </p:spTree>
    <p:extLst>
      <p:ext uri="{BB962C8B-B14F-4D97-AF65-F5344CB8AC3E}">
        <p14:creationId xmlns:p14="http://schemas.microsoft.com/office/powerpoint/2010/main" val="721929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10E5-2E30-B67C-4E2F-AE911FF040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0E7D1FE4-B033-FBFF-5DD8-3448C15208B6}"/>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48867D4B-52E1-01BA-BBA7-33B7E645A258}"/>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8668D3-00EA-478B-1B67-07868C1EA8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8251C89-FB98-09E0-2755-C93D0671F123}"/>
              </a:ext>
            </a:extLst>
          </p:cNvPr>
          <p:cNvSpPr>
            <a:spLocks noGrp="1"/>
          </p:cNvSpPr>
          <p:nvPr>
            <p:ph type="sldNum" sz="quarter" idx="12"/>
          </p:nvPr>
        </p:nvSpPr>
        <p:spPr/>
        <p:txBody>
          <a:bodyPr/>
          <a:lstStyle/>
          <a:p>
            <a:fld id="{EF79ADEA-B933-47CC-A4E9-04E6298B917C}" type="slidenum">
              <a:rPr lang="en-US" smtClean="0"/>
              <a:pPr/>
              <a:t>34</a:t>
            </a:fld>
            <a:endParaRPr lang="en-US"/>
          </a:p>
        </p:txBody>
      </p:sp>
      <p:pic>
        <p:nvPicPr>
          <p:cNvPr id="7" name="Picture 6">
            <a:extLst>
              <a:ext uri="{FF2B5EF4-FFF2-40B4-BE49-F238E27FC236}">
                <a16:creationId xmlns:a16="http://schemas.microsoft.com/office/drawing/2014/main" id="{7346E507-A28F-2BC9-EA01-7F8A7C3654F1}"/>
              </a:ext>
            </a:extLst>
          </p:cNvPr>
          <p:cNvPicPr>
            <a:picLocks noChangeAspect="1"/>
          </p:cNvPicPr>
          <p:nvPr/>
        </p:nvPicPr>
        <p:blipFill>
          <a:blip r:embed="rId2"/>
          <a:stretch>
            <a:fillRect/>
          </a:stretch>
        </p:blipFill>
        <p:spPr>
          <a:xfrm>
            <a:off x="2209800" y="483669"/>
            <a:ext cx="7772400" cy="5890661"/>
          </a:xfrm>
          <a:prstGeom prst="rect">
            <a:avLst/>
          </a:prstGeom>
        </p:spPr>
      </p:pic>
    </p:spTree>
    <p:extLst>
      <p:ext uri="{BB962C8B-B14F-4D97-AF65-F5344CB8AC3E}">
        <p14:creationId xmlns:p14="http://schemas.microsoft.com/office/powerpoint/2010/main" val="50879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042263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34237275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a:solidFill>
            <a:schemeClr val="accent5"/>
          </a:solidFill>
        </p:spPr>
        <p:txBody>
          <a:bodyPr/>
          <a:lstStyle/>
          <a:p>
            <a:pPr marL="0" indent="0">
              <a:buNone/>
            </a:pPr>
            <a:r>
              <a:rPr lang="en-CH" dirty="0"/>
              <a:t>VM</a:t>
            </a:r>
          </a:p>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 where complicated for-loop code is nicely vectorized</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706272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6" name="TextBox 5">
            <a:extLst>
              <a:ext uri="{FF2B5EF4-FFF2-40B4-BE49-F238E27FC236}">
                <a16:creationId xmlns:a16="http://schemas.microsoft.com/office/drawing/2014/main" id="{AEB423B9-6269-629B-A552-F90236A37339}"/>
              </a:ext>
            </a:extLst>
          </p:cNvPr>
          <p:cNvSpPr txBox="1"/>
          <p:nvPr/>
        </p:nvSpPr>
        <p:spPr>
          <a:xfrm>
            <a:off x="3619893" y="2969443"/>
            <a:ext cx="3858429" cy="369332"/>
          </a:xfrm>
          <a:prstGeom prst="rect">
            <a:avLst/>
          </a:prstGeom>
          <a:noFill/>
        </p:spPr>
        <p:txBody>
          <a:bodyPr wrap="none" rtlCol="0">
            <a:spAutoFit/>
          </a:bodyPr>
          <a:lstStyle/>
          <a:p>
            <a:r>
              <a:rPr lang="en-CH" dirty="0"/>
              <a:t>proposal for exercise: </a:t>
            </a:r>
            <a:r>
              <a:rPr lang="en-US" dirty="0" err="1"/>
              <a:t>numpy_vectorize</a:t>
            </a:r>
            <a:endParaRPr lang="en-CH" dirty="0"/>
          </a:p>
        </p:txBody>
      </p:sp>
    </p:spTree>
    <p:extLst>
      <p:ext uri="{BB962C8B-B14F-4D97-AF65-F5344CB8AC3E}">
        <p14:creationId xmlns:p14="http://schemas.microsoft.com/office/powerpoint/2010/main" val="2420234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9EFB-EF60-00A6-6E9A-335ED63EBB76}"/>
              </a:ext>
            </a:extLst>
          </p:cNvPr>
          <p:cNvSpPr>
            <a:spLocks noGrp="1"/>
          </p:cNvSpPr>
          <p:nvPr>
            <p:ph type="title"/>
          </p:nvPr>
        </p:nvSpPr>
        <p:spPr/>
        <p:txBody>
          <a:bodyPr>
            <a:normAutofit fontScale="90000"/>
          </a:bodyPr>
          <a:lstStyle/>
          <a:p>
            <a:r>
              <a:rPr lang="en-CH" dirty="0"/>
              <a:t>Hands on: Connecting the dots with the computer architecture class</a:t>
            </a:r>
          </a:p>
        </p:txBody>
      </p:sp>
      <p:sp>
        <p:nvSpPr>
          <p:cNvPr id="3" name="Content Placeholder 2">
            <a:extLst>
              <a:ext uri="{FF2B5EF4-FFF2-40B4-BE49-F238E27FC236}">
                <a16:creationId xmlns:a16="http://schemas.microsoft.com/office/drawing/2014/main" id="{23E10B1F-A140-F84A-BE2B-DC0896E256C1}"/>
              </a:ext>
            </a:extLst>
          </p:cNvPr>
          <p:cNvSpPr>
            <a:spLocks noGrp="1"/>
          </p:cNvSpPr>
          <p:nvPr>
            <p:ph idx="1"/>
          </p:nvPr>
        </p:nvSpPr>
        <p:spPr/>
        <p:txBody>
          <a:bodyPr/>
          <a:lstStyle/>
          <a:p>
            <a:r>
              <a:rPr lang="en-CH" dirty="0"/>
              <a:t>We want to compute the sum of all elements of a sliced array,</a:t>
            </a:r>
            <a:br>
              <a:rPr lang="en-CH" dirty="0"/>
            </a:br>
            <a:r>
              <a:rPr lang="en-CH" dirty="0">
                <a:latin typeface="Consolas" panose="020B0609020204030204" pitchFamily="49" charset="0"/>
                <a:cs typeface="Consolas" panose="020B0609020204030204" pitchFamily="49" charset="0"/>
              </a:rPr>
              <a:t>x[::step_i, ::step_j].sum()</a:t>
            </a:r>
            <a:br>
              <a:rPr lang="en-CH" dirty="0">
                <a:latin typeface="Consolas" panose="020B0609020204030204" pitchFamily="49" charset="0"/>
                <a:cs typeface="Consolas" panose="020B0609020204030204" pitchFamily="49" charset="0"/>
              </a:rPr>
            </a:br>
            <a:br>
              <a:rPr lang="en-CH" dirty="0"/>
            </a:br>
            <a:r>
              <a:rPr lang="en-CH" dirty="0"/>
              <a:t>Discuss the memory and speed efficiency of this expression</a:t>
            </a:r>
          </a:p>
          <a:p>
            <a:pPr marL="0" indent="0">
              <a:buNone/>
            </a:pPr>
            <a:br>
              <a:rPr lang="en-CH" dirty="0"/>
            </a:br>
            <a:endParaRPr lang="en-CH" dirty="0"/>
          </a:p>
          <a:p>
            <a:r>
              <a:rPr lang="en-CH" dirty="0"/>
              <a:t>Think about Verjinia and Tiziano’s architecture class</a:t>
            </a:r>
          </a:p>
          <a:p>
            <a:r>
              <a:rPr lang="en-CH" dirty="0"/>
              <a:t>Is there any scenario where creating a copy of the sliced array could improve efficiency?</a:t>
            </a:r>
            <a:br>
              <a:rPr lang="en-CH" dirty="0"/>
            </a:br>
            <a:r>
              <a:rPr lang="en-CH" dirty="0">
                <a:latin typeface="Consolas" panose="020B0609020204030204" pitchFamily="49" charset="0"/>
                <a:cs typeface="Consolas" panose="020B0609020204030204" pitchFamily="49" charset="0"/>
              </a:rPr>
              <a:t>x[::step_i, ::step_j].copy().sum()</a:t>
            </a:r>
          </a:p>
        </p:txBody>
      </p:sp>
      <p:sp>
        <p:nvSpPr>
          <p:cNvPr id="4" name="Date Placeholder 3">
            <a:extLst>
              <a:ext uri="{FF2B5EF4-FFF2-40B4-BE49-F238E27FC236}">
                <a16:creationId xmlns:a16="http://schemas.microsoft.com/office/drawing/2014/main" id="{B971517D-7F5A-CD5A-955D-7356A2208E2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1B3AE2F-CC09-3ABC-0585-2539BAB1118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D8898CC-6D2B-123E-3420-B2FDD184B218}"/>
              </a:ext>
            </a:extLst>
          </p:cNvPr>
          <p:cNvSpPr>
            <a:spLocks noGrp="1"/>
          </p:cNvSpPr>
          <p:nvPr>
            <p:ph type="sldNum" sz="quarter" idx="12"/>
          </p:nvPr>
        </p:nvSpPr>
        <p:spPr/>
        <p:txBody>
          <a:bodyPr/>
          <a:lstStyle/>
          <a:p>
            <a:fld id="{EF79ADEA-B933-47CC-A4E9-04E6298B917C}" type="slidenum">
              <a:rPr lang="en-US" smtClean="0"/>
              <a:pPr/>
              <a:t>39</a:t>
            </a:fld>
            <a:endParaRPr lang="en-US"/>
          </a:p>
        </p:txBody>
      </p:sp>
      <p:sp>
        <p:nvSpPr>
          <p:cNvPr id="7" name="TextBox 6">
            <a:extLst>
              <a:ext uri="{FF2B5EF4-FFF2-40B4-BE49-F238E27FC236}">
                <a16:creationId xmlns:a16="http://schemas.microsoft.com/office/drawing/2014/main" id="{DC97BF90-BEF2-55B8-6CD5-205FF06058A2}"/>
              </a:ext>
            </a:extLst>
          </p:cNvPr>
          <p:cNvSpPr txBox="1"/>
          <p:nvPr/>
        </p:nvSpPr>
        <p:spPr>
          <a:xfrm>
            <a:off x="4409439" y="2132856"/>
            <a:ext cx="3373121" cy="2308324"/>
          </a:xfrm>
          <a:prstGeom prst="rect">
            <a:avLst/>
          </a:prstGeom>
          <a:solidFill>
            <a:srgbClr val="FFFF00"/>
          </a:solidFill>
        </p:spPr>
        <p:txBody>
          <a:bodyPr wrap="square" rtlCol="0">
            <a:spAutoFit/>
          </a:bodyPr>
          <a:lstStyle/>
          <a:p>
            <a:r>
              <a:rPr lang="en-CH" dirty="0"/>
              <a:t>see </a:t>
            </a:r>
            <a:r>
              <a:rPr lang="en-US" dirty="0" err="1"/>
              <a:t>when_copying_is_convenient</a:t>
            </a:r>
            <a:r>
              <a:rPr lang="en-CH" dirty="0"/>
              <a:t> notebook</a:t>
            </a:r>
          </a:p>
          <a:p>
            <a:endParaRPr lang="en-CH" dirty="0"/>
          </a:p>
          <a:p>
            <a:endParaRPr lang="en-CH" dirty="0"/>
          </a:p>
          <a:p>
            <a:r>
              <a:rPr lang="en-CH" dirty="0"/>
              <a:t>Keep this slide only if we can find a realistic case where this is useful, i.e. one where we don’t do</a:t>
            </a:r>
          </a:p>
          <a:p>
            <a:r>
              <a:rPr lang="en-CH" dirty="0"/>
              <a:t>s.sum() for 1000 times</a:t>
            </a:r>
          </a:p>
        </p:txBody>
      </p:sp>
    </p:spTree>
    <p:extLst>
      <p:ext uri="{BB962C8B-B14F-4D97-AF65-F5344CB8AC3E}">
        <p14:creationId xmlns:p14="http://schemas.microsoft.com/office/powerpoint/2010/main" val="3599537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a:t>
            </a:fld>
            <a:endParaRPr lang="en-US"/>
          </a:p>
        </p:txBody>
      </p:sp>
    </p:spTree>
    <p:extLst>
      <p:ext uri="{BB962C8B-B14F-4D97-AF65-F5344CB8AC3E}">
        <p14:creationId xmlns:p14="http://schemas.microsoft.com/office/powerpoint/2010/main" val="1721259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Use 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37607474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23562657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32116362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43</a:t>
            </a:fld>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44</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45</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46</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47</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48</a:t>
            </a:fld>
            <a:endParaRPr lang="en-US"/>
          </a:p>
        </p:txBody>
      </p:sp>
    </p:spTree>
    <p:extLst>
      <p:ext uri="{BB962C8B-B14F-4D97-AF65-F5344CB8AC3E}">
        <p14:creationId xmlns:p14="http://schemas.microsoft.com/office/powerpoint/2010/main" val="32630270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49</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Hands-on (interactive)</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a:bodyPr>
          <a:lstStyle/>
          <a:p>
            <a:r>
              <a:rPr lang="en-US" dirty="0"/>
              <a:t>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Tree>
    <p:extLst>
      <p:ext uri="{BB962C8B-B14F-4D97-AF65-F5344CB8AC3E}">
        <p14:creationId xmlns:p14="http://schemas.microsoft.com/office/powerpoint/2010/main" val="1069534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8228170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51</a:t>
            </a:fld>
            <a:endParaRPr lang="en-US"/>
          </a:p>
        </p:txBody>
      </p:sp>
    </p:spTree>
    <p:extLst>
      <p:ext uri="{BB962C8B-B14F-4D97-AF65-F5344CB8AC3E}">
        <p14:creationId xmlns:p14="http://schemas.microsoft.com/office/powerpoint/2010/main" val="29450429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52</a:t>
            </a:fld>
            <a:endParaRPr lang="en-US"/>
          </a:p>
        </p:txBody>
      </p:sp>
    </p:spTree>
    <p:extLst>
      <p:ext uri="{BB962C8B-B14F-4D97-AF65-F5344CB8AC3E}">
        <p14:creationId xmlns:p14="http://schemas.microsoft.com/office/powerpoint/2010/main" val="1328640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6</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249100698"/>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Computing the distance between all pairs os elements in the list (double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spTree>
    <p:extLst>
      <p:ext uri="{BB962C8B-B14F-4D97-AF65-F5344CB8AC3E}">
        <p14:creationId xmlns:p14="http://schemas.microsoft.com/office/powerpoint/2010/main" val="34796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99038</TotalTime>
  <Words>4125</Words>
  <Application>Microsoft Macintosh PowerPoint</Application>
  <PresentationFormat>Widescreen</PresentationFormat>
  <Paragraphs>855</Paragraphs>
  <Slides>52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-apple-system</vt:lpstr>
      <vt:lpstr>Arial</vt:lpstr>
      <vt:lpstr>Calibri</vt:lpstr>
      <vt:lpstr>Calibri Light</vt:lpstr>
      <vt:lpstr>Consolas</vt:lpstr>
      <vt:lpstr>Office Theme</vt:lpstr>
      <vt:lpstr>PowerPoint Presentation</vt:lpstr>
      <vt:lpstr>What are data structures?</vt:lpstr>
      <vt:lpstr>What problems do you encounter with data?</vt:lpstr>
      <vt:lpstr>All the data structures</vt:lpstr>
      <vt:lpstr>Hands-on (interactive)</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 huh, yeah – what’s it good for?</vt:lpstr>
      <vt:lpstr>Why are NumPy arrays efficient? </vt:lpstr>
      <vt:lpstr>NumPy’s memory efficiency</vt:lpstr>
      <vt:lpstr>PowerPoint Presentation</vt:lpstr>
      <vt:lpstr>PowerPoint Presentation</vt:lpstr>
      <vt:lpstr>PowerPoint Presentation</vt:lpstr>
      <vt:lpstr>PowerPoint Presentation</vt:lpstr>
      <vt:lpstr>PowerPoint Presentation</vt:lpstr>
      <vt:lpstr>Operations that only change the metadata return a view, otherwise a new memory block needs to be allocated and they return a copy</vt:lpstr>
      <vt:lpstr>Hands-on: view or copy? If view, how is the metadata changed?</vt:lpstr>
      <vt:lpstr>A special kind of view: broadcasting operations</vt:lpstr>
      <vt:lpstr>A special kind of view: broadcasting operations</vt:lpstr>
      <vt:lpstr>NumPy uses broadcasting to perform operation on arrays of different shape without having to allocate extra memory</vt:lpstr>
      <vt:lpstr>PowerPoint Presentation</vt:lpstr>
      <vt:lpstr>NumPy’s speed efficiency</vt:lpstr>
      <vt:lpstr>For loops in C</vt:lpstr>
      <vt:lpstr>Here list useful NumPy functions that help vectorize for-loop code</vt:lpstr>
      <vt:lpstr>Exercise: give python code with for-loops and ask them to vectorize</vt:lpstr>
      <vt:lpstr>Hands on: Connecting the dots with the computer architecture class</vt:lpstr>
      <vt:lpstr>Beyond memory (briefly, optional, probably skip)</vt:lpstr>
      <vt:lpstr>HERE INSERT Tabular Data SLIDES</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1383</cp:revision>
  <cp:lastPrinted>2017-08-28T05:46:03Z</cp:lastPrinted>
  <dcterms:created xsi:type="dcterms:W3CDTF">2010-10-01T16:09:12Z</dcterms:created>
  <dcterms:modified xsi:type="dcterms:W3CDTF">2024-08-09T13:18:38Z</dcterms:modified>
</cp:coreProperties>
</file>

<file path=docProps/thumbnail.jpeg>
</file>